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7315200" cy="9601200"/>
  <p:embeddedFontLs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j42w8GBhZ1bturf4dR3Qh0sZY3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architect.ai/models/#model-bubble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odel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HuggingFaceH4/open_llm_leaderboard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12.11562v4.pdf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playground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api-reference/chat/creat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.ai/short-courses/chatgpt-prompt-engineering-for-developers/" TargetMode="External"/><Relationship Id="rId3" Type="http://schemas.openxmlformats.org/officeDocument/2006/relationships/hyperlink" Target="https://roadmap.sh/prompt-engineering" TargetMode="External"/><Relationship Id="rId7" Type="http://schemas.openxmlformats.org/officeDocument/2006/relationships/hyperlink" Target="https://github.com/openai/openai-cookbook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dair-ai/Prompt-Engineering-Guide" TargetMode="External"/><Relationship Id="rId5" Type="http://schemas.openxmlformats.org/officeDocument/2006/relationships/hyperlink" Target="https://github.com/promptslab/Awesome-Prompt-Engineering?tab=readme-ov-file" TargetMode="External"/><Relationship Id="rId4" Type="http://schemas.openxmlformats.org/officeDocument/2006/relationships/hyperlink" Target="https://github.com/snwfdhmp/awesome-gpt-prompt-engineering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.kenyon.edu/dh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jon-chun#mentored-research" TargetMode="External"/></Relationships>
</file>

<file path=ppt/notesSlides/_rels/notes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.ai/short-courses/chatgpt-prompt-engineering-for-developers/" TargetMode="External"/><Relationship Id="rId3" Type="http://schemas.openxmlformats.org/officeDocument/2006/relationships/hyperlink" Target="https://arxiv.org/abs/2312.16171" TargetMode="External"/><Relationship Id="rId7" Type="http://schemas.openxmlformats.org/officeDocument/2006/relationships/hyperlink" Target="https://github.com/openai/openai-cookbook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dair-ai/Prompt-Engineering-Guide" TargetMode="External"/><Relationship Id="rId5" Type="http://schemas.openxmlformats.org/officeDocument/2006/relationships/hyperlink" Target="https://github.com/promptslab/Awesome-Prompt-Engineering?tab=readme-ov-file" TargetMode="External"/><Relationship Id="rId4" Type="http://schemas.openxmlformats.org/officeDocument/2006/relationships/hyperlink" Target="https://github.com/VILA-Lab/ATLAS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7.11760.pdf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.kenyon.edu/dh_iphs_ss/24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.kenyon.edu/dh_iphs_ai/39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2083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n-chun/llm-sota-chatbots-ethics-based-audit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3.08774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9.16289.pdf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flowgpt.com/blog/emoGPT" TargetMode="External"/><Relationship Id="rId4" Type="http://schemas.openxmlformats.org/officeDocument/2006/relationships/hyperlink" Target="https://github.com/open-compass/LawBench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7.09042.pdf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ianalysis.com/p/google-we-have-no-moat-and-neither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msys.org/blog/2023-03-30-vicuna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3-06-23-agent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8.00352.pdf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owardsai.net/p/machine-learning/what-is-metagpt-llm-agents-collaborating-to-solve-complex-tasks" TargetMode="External"/><Relationship Id="rId4" Type="http://schemas.openxmlformats.org/officeDocument/2006/relationships/hyperlink" Target="https://github.com/geekan/MetaGPT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12.11562v4.pdf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12.11562v4.pdf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tin.com/data-science/recurrent-neural-networks-and-lst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linkedin.com/pulse/why-decoder-only-transformer-models-dominating-now-harriet-fiagbor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q.opengenus.org/training-vs-inference/#google_vignett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12.11562v4.pd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https://lifearchitect.ai/models/#model-bubbles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https://huggingface.co/models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https://huggingface.co/spaces/HuggingFaceH4/open_llm_leaderboard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https://arxiv.org/pdf/2312.11562v4.pdf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1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/>
              <a:t>https://chat.openai.com/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Playground - OpenAI API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1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https://platform.openai.com/docs/api-reference/chat/create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https://roadmap.sh/prompt-engineering</a:t>
            </a:r>
            <a:endParaRPr/>
          </a:p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https://github.com/snwfdhmp/awesome-gpt-prompt-engineering</a:t>
            </a:r>
            <a:endParaRPr/>
          </a:p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https://github.com/promptslab/Awesome-Prompt-Engineering?tab=readme-ov-file</a:t>
            </a:r>
            <a:r>
              <a:rPr lang="en"/>
              <a:t> </a:t>
            </a:r>
            <a:endParaRPr/>
          </a:p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https://github.com/dair-ai/Prompt-Engineering-Guide</a:t>
            </a:r>
            <a:r>
              <a:rPr lang="en"/>
              <a:t> </a:t>
            </a:r>
            <a:endParaRPr/>
          </a:p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https://github.com/openai/openai-cookbook</a:t>
            </a:r>
            <a:endParaRPr/>
          </a:p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https://www.deeplearning.ai/short-courses/chatgpt-prompt-engineering-for-developers/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https://digital.kenyon.edu/dh/</a:t>
            </a:r>
            <a:endParaRPr dirty="0"/>
          </a:p>
          <a:p>
            <a:pPr marL="0" indent="0"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https://github.com/jon-chun#mentored-research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b0820d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2ab0820de2f_0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[2312.16171] Principled Instructions Are All You Need for Questioning LLaMA-1/2, GPT-3.5/4 (arxiv.org)</a:t>
            </a:r>
            <a:r>
              <a:rPr lang="en"/>
              <a:t> </a:t>
            </a:r>
            <a:endParaRPr/>
          </a:p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VILA-Lab/ATLAS: Principled instruction dataset on formulating effective queries and prompts for large language models (LLMs). Our paper: https://arxiv.org/abs/2312.16171 (github.com)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https://github.com/promptslab/Awesome-Prompt-Engineering?tab=readme-ov-file</a:t>
            </a:r>
            <a:r>
              <a:rPr lang="en"/>
              <a:t> </a:t>
            </a:r>
            <a:endParaRPr/>
          </a:p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https://github.com/dair-ai/Prompt-Engineering-Guide</a:t>
            </a:r>
            <a:r>
              <a:rPr lang="en"/>
              <a:t> </a:t>
            </a:r>
            <a:endParaRPr/>
          </a:p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https://github.com/openai/openai-cookbook</a:t>
            </a:r>
            <a:endParaRPr/>
          </a:p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https://www.deeplearning.ai/short-courses/chatgpt-prompt-engineering-for-developers/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https://arxiv.org/pdf/2307.11760.pdf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https://digital.kenyon.edu/dh_iphs_ss/24/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2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https://digital.kenyon.edu/dh_iphs_ai/39/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2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https://arxiv.org/abs/2302.02083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2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https://github.com/jon-chun/llm-sota-chatbots-ethics-based-audit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2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2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2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https://arxiv.org/abs/2303.08774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https://arxiv.org/pdf/2309.16289.pdf</a:t>
            </a:r>
            <a:r>
              <a:rPr lang="en"/>
              <a:t> </a:t>
            </a:r>
            <a:endParaRPr/>
          </a:p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https://github.com/open-compass/LawBench/</a:t>
            </a:r>
            <a:r>
              <a:rPr lang="en"/>
              <a:t> </a:t>
            </a:r>
            <a:endParaRPr/>
          </a:p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https://flowgpt.com/blog/emoGPT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3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https://arxiv.org/pdf/2307.09042.pdf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3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https://www.semianalysis.com/p/google-we-have-no-moat-and-neither</a:t>
            </a:r>
            <a:r>
              <a:rPr lang="en"/>
              <a:t> </a:t>
            </a:r>
            <a:endParaRPr/>
          </a:p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https://lmsys.org/blog/2023-03-30-vicuna/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3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https://lilianweng.github.io/posts/2023-06-23-agent/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3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https://arxiv.org/pdf/2308.00352.pdf</a:t>
            </a:r>
            <a:endParaRPr/>
          </a:p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https://github.com/geekan/MetaGPT</a:t>
            </a:r>
            <a:r>
              <a:rPr lang="en"/>
              <a:t> </a:t>
            </a:r>
            <a:endParaRPr/>
          </a:p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https://towardsai.net/p/machine-learning/what-is-metagpt-llm-agents-collaborating-to-solve-complex-tasks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3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https://arxiv.org/pdf/2312.11562v4.pdf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3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https://arxiv.org/pdf/2312.11562v4.pdf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https://builtin.com/data-science/recurrent-neural-networks-and-lstm</a:t>
            </a:r>
            <a:endParaRPr/>
          </a:p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https://www.linkedin.com/pulse/why-decoder-only-transformer-models-dominating-now-harriet-fiagbor/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https://iq.opengenus.org/training-vs-inference/#google_vignette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https://arxiv.org/pdf/2312.11562v4.pdf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Deterministic &gt; Probabilistic</a:t>
            </a:r>
            <a:endParaRPr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Software 1.0, 2.0 and 3.0</a:t>
            </a:r>
            <a:endParaRPr/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3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3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0" name="Google Shape;70;p4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4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3" name="Google Shape;73;p4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48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48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1;p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3" name="Google Shape;33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42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43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42" name="Google Shape;42;p43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3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3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3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4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4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4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Google Shape;53;p44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" name="Google Shape;54;p4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45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1" name="Google Shape;61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6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4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3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playgroun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.ai/short-courses/chatgpt-prompt-engineering-for-developers/" TargetMode="External"/><Relationship Id="rId3" Type="http://schemas.openxmlformats.org/officeDocument/2006/relationships/hyperlink" Target="https://roadmap.sh/prompt-engineering" TargetMode="External"/><Relationship Id="rId7" Type="http://schemas.openxmlformats.org/officeDocument/2006/relationships/hyperlink" Target="https://github.com/openai/openai-cookbook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romptingguide.ai/introduction/basics" TargetMode="External"/><Relationship Id="rId5" Type="http://schemas.openxmlformats.org/officeDocument/2006/relationships/hyperlink" Target="https://github.com/snwfdhmp/awesome-gpt-prompt-engineering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560150" y="270625"/>
            <a:ext cx="8222100" cy="9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ChatGPT, LLM and Beyond </a:t>
            </a:r>
            <a:endParaRPr/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560150" y="1909650"/>
            <a:ext cx="8222100" cy="13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Jon Chun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Kenyon College</a:t>
            </a:r>
            <a:endParaRPr/>
          </a:p>
        </p:txBody>
      </p:sp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726925" y="10399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000" i="1"/>
              <a:t>Ethics and Practice of AI in the Academy</a:t>
            </a:r>
            <a:endParaRPr sz="3000" i="1"/>
          </a:p>
        </p:txBody>
      </p:sp>
      <p:sp>
        <p:nvSpPr>
          <p:cNvPr id="88" name="Google Shape;88;p1"/>
          <p:cNvSpPr txBox="1">
            <a:spLocks noGrp="1"/>
          </p:cNvSpPr>
          <p:nvPr>
            <p:ph type="subTitle" idx="1"/>
          </p:nvPr>
        </p:nvSpPr>
        <p:spPr>
          <a:xfrm>
            <a:off x="726925" y="3379450"/>
            <a:ext cx="8222100" cy="15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Committee on Information Technology</a:t>
            </a:r>
            <a:endParaRPr>
              <a:solidFill>
                <a:srgbClr val="FFFFFF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2024 MLA Annual Convention</a:t>
            </a:r>
            <a:endParaRPr>
              <a:solidFill>
                <a:srgbClr val="FFFFFF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January 4th-7th 2024 Philadelphia, PA</a:t>
            </a:r>
            <a:endParaRPr>
              <a:solidFill>
                <a:srgbClr val="FFFFFF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https://github.com/jon-chun/mla-generative-ai</a:t>
            </a:r>
            <a:endParaRPr sz="1800">
              <a:solidFill>
                <a:srgbClr val="FFFFFF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495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38" y="0"/>
            <a:ext cx="8977932" cy="50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1"/>
          <p:cNvSpPr/>
          <p:nvPr/>
        </p:nvSpPr>
        <p:spPr>
          <a:xfrm>
            <a:off x="2838425" y="383524"/>
            <a:ext cx="1498068" cy="639144"/>
          </a:xfrm>
          <a:prstGeom prst="cloud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1"/>
          <p:cNvSpPr/>
          <p:nvPr/>
        </p:nvSpPr>
        <p:spPr>
          <a:xfrm>
            <a:off x="174375" y="1284975"/>
            <a:ext cx="1195884" cy="386964"/>
          </a:xfrm>
          <a:prstGeom prst="cloud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11"/>
          <p:cNvSpPr/>
          <p:nvPr/>
        </p:nvSpPr>
        <p:spPr>
          <a:xfrm>
            <a:off x="316800" y="2965450"/>
            <a:ext cx="1195884" cy="386964"/>
          </a:xfrm>
          <a:prstGeom prst="cloud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11"/>
          <p:cNvSpPr/>
          <p:nvPr/>
        </p:nvSpPr>
        <p:spPr>
          <a:xfrm>
            <a:off x="2778500" y="1459725"/>
            <a:ext cx="3685284" cy="639144"/>
          </a:xfrm>
          <a:prstGeom prst="cloud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786"/>
            <a:ext cx="9143998" cy="501684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2"/>
          <p:cNvSpPr/>
          <p:nvPr/>
        </p:nvSpPr>
        <p:spPr>
          <a:xfrm>
            <a:off x="531325" y="1502125"/>
            <a:ext cx="1498068" cy="529308"/>
          </a:xfrm>
          <a:prstGeom prst="cloud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12"/>
          <p:cNvSpPr/>
          <p:nvPr/>
        </p:nvSpPr>
        <p:spPr>
          <a:xfrm>
            <a:off x="5535000" y="4318550"/>
            <a:ext cx="3335796" cy="609228"/>
          </a:xfrm>
          <a:prstGeom prst="cloud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12"/>
          <p:cNvSpPr/>
          <p:nvPr/>
        </p:nvSpPr>
        <p:spPr>
          <a:xfrm>
            <a:off x="641200" y="4318550"/>
            <a:ext cx="918864" cy="419472"/>
          </a:xfrm>
          <a:prstGeom prst="cloud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12"/>
          <p:cNvSpPr/>
          <p:nvPr/>
        </p:nvSpPr>
        <p:spPr>
          <a:xfrm>
            <a:off x="4482125" y="3232500"/>
            <a:ext cx="1052892" cy="419472"/>
          </a:xfrm>
          <a:prstGeom prst="cloud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2108400" cy="4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Critiques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&amp;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body" idx="4294967295"/>
          </p:nvPr>
        </p:nvSpPr>
        <p:spPr>
          <a:xfrm>
            <a:off x="2728550" y="296400"/>
            <a:ext cx="6256500" cy="4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 Architecture</a:t>
            </a:r>
            <a:endParaRPr sz="19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Stochastic Parrots vs Emergent Abilities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Theoretical: Augment or New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Hallucinations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Ground truth oracles: DB/KB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Stale Information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Tools: Web/Twitter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Symbol Manipulation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(e.g. Math)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 Calculator, Python Interpreter, Proof/Solvers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Intelligence beyond Language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Multimodality: LLM/FM (Text, Vision, Speech)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Embodiment: PaLM-E (Robotics)</a:t>
            </a:r>
            <a:endParaRPr sz="31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125" y="901100"/>
            <a:ext cx="8010525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4"/>
          <p:cNvSpPr txBox="1">
            <a:spLocks noGrp="1"/>
          </p:cNvSpPr>
          <p:nvPr>
            <p:ph type="title"/>
          </p:nvPr>
        </p:nvSpPr>
        <p:spPr>
          <a:xfrm>
            <a:off x="131950" y="904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Can Incremental Improvements Get There?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9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Prompt Engineering</a:t>
            </a:r>
            <a:endParaRPr/>
          </a:p>
        </p:txBody>
      </p:sp>
      <p:pic>
        <p:nvPicPr>
          <p:cNvPr id="211" name="Google Shape;21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9475" y="614838"/>
            <a:ext cx="3913825" cy="39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125" y="152400"/>
            <a:ext cx="805574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863" y="152400"/>
            <a:ext cx="83242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2350"/>
            <a:ext cx="8839198" cy="4615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/>
          <p:nvPr/>
        </p:nvSpPr>
        <p:spPr>
          <a:xfrm>
            <a:off x="2779300" y="4838700"/>
            <a:ext cx="63768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Prompt Engineering Roadmap (Interactive Web Page)</a:t>
            </a:r>
            <a:endParaRPr sz="9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76500"/>
            <a:ext cx="6298526" cy="476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9"/>
          <p:cNvSpPr txBox="1"/>
          <p:nvPr/>
        </p:nvSpPr>
        <p:spPr>
          <a:xfrm>
            <a:off x="6378675" y="1175600"/>
            <a:ext cx="2636700" cy="3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Prompt Engineering</a:t>
            </a:r>
            <a:endParaRPr sz="18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Resources:</a:t>
            </a:r>
            <a:endParaRPr sz="18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 b="0" i="0" u="sng" strike="noStrike" cap="non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Awesome List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 b="0" i="0" u="sng" strike="noStrike" cap="non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PromptingGuide.ai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 b="0" i="0" u="sng" strike="noStrike" cap="non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OpenAI Cookbook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 b="0" i="0" u="sng" strike="noStrike" cap="non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Deeplearning.ai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9819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Human-Centered AI (2016)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Interdisciplinary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Scholarship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~40k downloads, 140 countries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Leading Institutions worldwide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Diversity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90% non-STEM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61% Women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14% Black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11% Latine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Areas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NLP and Narrative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Generative AI: LLM &amp; LMM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Affective AI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Ethics and AI Safety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Meta/Facebook Global AI Scholars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NIST Whitehouse AI Advisory Group</a:t>
            </a:r>
            <a:endParaRPr/>
          </a:p>
        </p:txBody>
      </p:sp>
      <p:sp>
        <p:nvSpPr>
          <p:cNvPr id="94" name="Google Shape;94;p2"/>
          <p:cNvSpPr txBox="1">
            <a:spLocks noGrp="1"/>
          </p:cNvSpPr>
          <p:nvPr>
            <p:ph type="subTitle" idx="1"/>
          </p:nvPr>
        </p:nvSpPr>
        <p:spPr>
          <a:xfrm>
            <a:off x="123300" y="422475"/>
            <a:ext cx="4325400" cy="1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600" b="1" dirty="0"/>
              <a:t>Integrated Program for </a:t>
            </a:r>
            <a:endParaRPr sz="2600" b="1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600" b="1" dirty="0"/>
              <a:t>Humane Studies (IPHS)</a:t>
            </a:r>
            <a:endParaRPr sz="2600" b="1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dirty="0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97277"/>
            <a:ext cx="4572001" cy="304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b0820de2f_0_0"/>
          <p:cNvSpPr txBox="1"/>
          <p:nvPr/>
        </p:nvSpPr>
        <p:spPr>
          <a:xfrm>
            <a:off x="2779300" y="4838700"/>
            <a:ext cx="63768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Principled Instructions Are All You Need for Questioning LLaMA-1/2, GPT-3.5/4, Sondos Mahmoud et al. (26 Dec 2023)</a:t>
            </a:r>
            <a:endParaRPr sz="9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g2ab0820de2f_0_0"/>
          <p:cNvPicPr preferRelativeResize="0"/>
          <p:nvPr/>
        </p:nvPicPr>
        <p:blipFill rotWithShape="1">
          <a:blip r:embed="rId3">
            <a:alphaModFix/>
          </a:blip>
          <a:srcRect t="19952" b="20647"/>
          <a:stretch/>
        </p:blipFill>
        <p:spPr>
          <a:xfrm>
            <a:off x="569300" y="0"/>
            <a:ext cx="8048973" cy="478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98593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0"/>
          <p:cNvSpPr txBox="1"/>
          <p:nvPr/>
        </p:nvSpPr>
        <p:spPr>
          <a:xfrm>
            <a:off x="2779300" y="4838700"/>
            <a:ext cx="63768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Large Language Models Understand and Can Be Enhanced by Emotional Stimuli Cheng Li, et al. (12 Nov 2023)</a:t>
            </a:r>
            <a:endParaRPr sz="9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 txBox="1">
            <a:spLocks noGrp="1"/>
          </p:cNvSpPr>
          <p:nvPr>
            <p:ph type="title"/>
          </p:nvPr>
        </p:nvSpPr>
        <p:spPr>
          <a:xfrm>
            <a:off x="171775" y="1151100"/>
            <a:ext cx="4234500" cy="19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Human-Centered AI Research</a:t>
            </a:r>
            <a:endParaRPr/>
          </a:p>
        </p:txBody>
      </p:sp>
      <p:pic>
        <p:nvPicPr>
          <p:cNvPr id="251" name="Google Shape;25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5950" y="578388"/>
            <a:ext cx="3986724" cy="398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/>
        </p:nvSpPr>
        <p:spPr>
          <a:xfrm>
            <a:off x="12100" y="4838700"/>
            <a:ext cx="91440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How Well Can GPT-4 Really Write a College Essay? Combining Text Prompt Engineering And Empirical Metrics, Abigail Foster (May 2023)</a:t>
            </a:r>
            <a:endParaRPr sz="9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00" y="-10050"/>
            <a:ext cx="4152251" cy="480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6038" y="868875"/>
            <a:ext cx="3316650" cy="20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7726" y="2974025"/>
            <a:ext cx="3013274" cy="186466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2"/>
          <p:cNvSpPr txBox="1"/>
          <p:nvPr/>
        </p:nvSpPr>
        <p:spPr>
          <a:xfrm>
            <a:off x="4572000" y="162500"/>
            <a:ext cx="4428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Can GPT4 Really Write a College Essay?</a:t>
            </a:r>
            <a:endParaRPr sz="1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/>
        </p:nvSpPr>
        <p:spPr>
          <a:xfrm>
            <a:off x="12100" y="4838700"/>
            <a:ext cx="91440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Can GPT-4 Fool TurnItIn? Testing the Limits of AI Detection with Prompt Engineering, Abigail Foster (Spr 2023)</a:t>
            </a:r>
            <a:endParaRPr sz="9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550" y="83225"/>
            <a:ext cx="4350449" cy="45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3"/>
          <p:cNvSpPr txBox="1"/>
          <p:nvPr/>
        </p:nvSpPr>
        <p:spPr>
          <a:xfrm>
            <a:off x="4917525" y="83225"/>
            <a:ext cx="4083000" cy="43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Defeating AI Detection:</a:t>
            </a:r>
            <a:endParaRPr sz="18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Specific prompts</a:t>
            </a:r>
            <a:r>
              <a:rPr lang="en"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are key for GPT-4 to mimic human writing.</a:t>
            </a:r>
            <a:endParaRPr sz="1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Combined GPT-4 and Turnitin </a:t>
            </a:r>
            <a:r>
              <a:rPr lang="en"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feedback to set writing goals and metrics</a:t>
            </a:r>
            <a:r>
              <a:rPr lang="en"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Informed GPT-4 of Turnitin's </a:t>
            </a:r>
            <a:r>
              <a:rPr lang="en"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evaluation criteria</a:t>
            </a:r>
            <a:r>
              <a:rPr lang="en"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for better results.</a:t>
            </a:r>
            <a:endParaRPr sz="1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Required </a:t>
            </a:r>
            <a:r>
              <a:rPr lang="en"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detailed essay topics</a:t>
            </a:r>
            <a:r>
              <a:rPr lang="en"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The </a:t>
            </a:r>
            <a:r>
              <a:rPr lang="en"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sequence of prompt elements</a:t>
            </a:r>
            <a:r>
              <a:rPr lang="en"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impacts writing quality.</a:t>
            </a:r>
            <a:endParaRPr sz="1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Achieved </a:t>
            </a:r>
            <a:r>
              <a:rPr lang="en"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minimal AI detection</a:t>
            </a:r>
            <a:r>
              <a:rPr lang="en"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on Turnitin, but it's a </a:t>
            </a:r>
            <a:r>
              <a:rPr lang="en"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complex and time-consuming</a:t>
            </a:r>
            <a:r>
              <a:rPr lang="en"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process.</a:t>
            </a:r>
            <a:endParaRPr sz="1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Developed a </a:t>
            </a:r>
            <a:r>
              <a:rPr lang="en"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formula for GPT-4 to consistently</a:t>
            </a:r>
            <a:r>
              <a:rPr lang="en"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produce low Turnitin scores.</a:t>
            </a:r>
            <a:endParaRPr sz="14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4"/>
          <p:cNvPicPr preferRelativeResize="0"/>
          <p:nvPr/>
        </p:nvPicPr>
        <p:blipFill rotWithShape="1">
          <a:blip r:embed="rId3">
            <a:alphaModFix/>
          </a:blip>
          <a:srcRect b="20172"/>
          <a:stretch/>
        </p:blipFill>
        <p:spPr>
          <a:xfrm>
            <a:off x="0" y="880300"/>
            <a:ext cx="9144000" cy="367466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4"/>
          <p:cNvSpPr txBox="1"/>
          <p:nvPr/>
        </p:nvSpPr>
        <p:spPr>
          <a:xfrm>
            <a:off x="2779300" y="4838700"/>
            <a:ext cx="63768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Theory of Mind Might Have Spontaneously Emerged in Large Language Models, Michal Kosinski (4 Feb 2023)</a:t>
            </a:r>
            <a:endParaRPr sz="9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182850" y="15232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LLM and Theory of Mind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/>
          <p:nvPr/>
        </p:nvSpPr>
        <p:spPr>
          <a:xfrm>
            <a:off x="-34250" y="4838700"/>
            <a:ext cx="91905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the Ethical Frameworks of Leading LLM Chatbots Using an Ethics-Based Audit to Assess Moral Reasoning and Normative Values, Chun, J., Elkins, K. </a:t>
            </a:r>
            <a:r>
              <a:rPr lang="en"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(31 Jul  2023)</a:t>
            </a:r>
            <a:endParaRPr sz="9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Google Shape;28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0427" y="113850"/>
            <a:ext cx="6468567" cy="2027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5"/>
          <p:cNvGrpSpPr/>
          <p:nvPr/>
        </p:nvGrpSpPr>
        <p:grpSpPr>
          <a:xfrm>
            <a:off x="2458970" y="2141155"/>
            <a:ext cx="6512058" cy="2486976"/>
            <a:chOff x="2680525" y="2327943"/>
            <a:chExt cx="6250176" cy="2380109"/>
          </a:xfrm>
        </p:grpSpPr>
        <p:pic>
          <p:nvPicPr>
            <p:cNvPr id="282" name="Google Shape;282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0525" y="2699420"/>
              <a:ext cx="6250176" cy="2008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56940" y="2327943"/>
              <a:ext cx="6173759" cy="4331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p25"/>
          <p:cNvSpPr txBox="1">
            <a:spLocks noGrp="1"/>
          </p:cNvSpPr>
          <p:nvPr>
            <p:ph type="title" idx="4294967295"/>
          </p:nvPr>
        </p:nvSpPr>
        <p:spPr>
          <a:xfrm>
            <a:off x="101075" y="410000"/>
            <a:ext cx="2319000" cy="4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Ethical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Frameworks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063" y="0"/>
            <a:ext cx="72778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>
            <a:spLocks noGrp="1"/>
          </p:cNvSpPr>
          <p:nvPr>
            <p:ph type="title"/>
          </p:nvPr>
        </p:nvSpPr>
        <p:spPr>
          <a:xfrm>
            <a:off x="101075" y="1616225"/>
            <a:ext cx="4390200" cy="21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Research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Trends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&amp;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Future Paths</a:t>
            </a:r>
            <a:endParaRPr/>
          </a:p>
        </p:txBody>
      </p:sp>
      <p:pic>
        <p:nvPicPr>
          <p:cNvPr id="295" name="Google Shape;29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2675" y="641700"/>
            <a:ext cx="3860101" cy="386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2400"/>
            <a:ext cx="586151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8"/>
          <p:cNvSpPr txBox="1"/>
          <p:nvPr/>
        </p:nvSpPr>
        <p:spPr>
          <a:xfrm>
            <a:off x="2779300" y="4838700"/>
            <a:ext cx="63768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GPT4 Technical Report, OpenAI. (15 Mar 2023)</a:t>
            </a:r>
            <a:endParaRPr sz="9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6138100" y="385000"/>
            <a:ext cx="2787300" cy="3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Progress beyond Scale:</a:t>
            </a:r>
            <a:endParaRPr sz="18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Architectures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Fine-tuning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Synthetic Data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Curriculum Learning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Ensembles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Q* Algorithm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etc.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311700" y="1550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4294967295"/>
          </p:nvPr>
        </p:nvSpPr>
        <p:spPr>
          <a:xfrm>
            <a:off x="4086825" y="155075"/>
            <a:ext cx="4938300" cy="4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</a:pPr>
            <a:r>
              <a:rPr lang="en" sz="2300" b="1"/>
              <a:t>ChatGPT &amp; LLMs</a:t>
            </a:r>
            <a:endParaRPr sz="2300" b="1"/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Concepts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Models &amp; Training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Critiques &amp; Solutions</a:t>
            </a:r>
            <a:endParaRPr sz="2300"/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</a:pPr>
            <a:r>
              <a:rPr lang="en" sz="2300" b="1"/>
              <a:t>Prompt Engineering</a:t>
            </a:r>
            <a:endParaRPr sz="2300" b="1"/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</a:pPr>
            <a:r>
              <a:rPr lang="en" sz="2300"/>
              <a:t>Interfaces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</a:pPr>
            <a:r>
              <a:rPr lang="en" sz="2300"/>
              <a:t>Techniques</a:t>
            </a:r>
            <a:endParaRPr sz="2300"/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</a:pPr>
            <a:r>
              <a:rPr lang="en" sz="2300" b="1"/>
              <a:t>Human-centered AI Research</a:t>
            </a:r>
            <a:endParaRPr sz="2300" b="1"/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</a:pPr>
            <a:r>
              <a:rPr lang="en" sz="2300"/>
              <a:t>Mentored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</a:pPr>
            <a:r>
              <a:rPr lang="en" sz="2300"/>
              <a:t>Published</a:t>
            </a:r>
            <a:endParaRPr sz="2300"/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</a:pPr>
            <a:r>
              <a:rPr lang="en" sz="2300" b="1"/>
              <a:t>Research Trends &amp; Future</a:t>
            </a:r>
            <a:endParaRPr sz="2300" b="1"/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650" y="1200600"/>
            <a:ext cx="3237824" cy="323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368675" y="4513200"/>
            <a:ext cx="32379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1" i="0" u="none" strike="noStrike" cap="none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Laocoön and His Sons (and AI?)</a:t>
            </a:r>
            <a:endParaRPr sz="14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90809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9"/>
          <p:cNvSpPr txBox="1"/>
          <p:nvPr/>
        </p:nvSpPr>
        <p:spPr>
          <a:xfrm>
            <a:off x="2779300" y="4838700"/>
            <a:ext cx="63768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LawBench: Benchmarking Legal Knowledge of Large Language Models, Zhiwei Fe et al. (28 Sep 2023)</a:t>
            </a:r>
            <a:endParaRPr sz="9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4975050" y="264700"/>
            <a:ext cx="3870000" cy="43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Reasoning:</a:t>
            </a:r>
            <a:endParaRPr sz="18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LawBench</a:t>
            </a: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legal cognitive levels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(1) </a:t>
            </a: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Memorization</a:t>
            </a: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 recall relevant legal concepts, articles and facts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(2) </a:t>
            </a: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Understanding</a:t>
            </a: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comprehend entities, events and relationships within legal text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(3) </a:t>
            </a: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Properly utilize legal knowledge/understanding to make necessary reasoning steps to solve realistic legal tasks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0"/>
          <p:cNvPicPr preferRelativeResize="0"/>
          <p:nvPr/>
        </p:nvPicPr>
        <p:blipFill rotWithShape="1">
          <a:blip r:embed="rId3">
            <a:alphaModFix/>
          </a:blip>
          <a:srcRect l="18568" r="19922" b="22250"/>
          <a:stretch/>
        </p:blipFill>
        <p:spPr>
          <a:xfrm>
            <a:off x="222600" y="242625"/>
            <a:ext cx="4973025" cy="48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0"/>
          <p:cNvSpPr txBox="1"/>
          <p:nvPr/>
        </p:nvSpPr>
        <p:spPr>
          <a:xfrm>
            <a:off x="2779300" y="4838700"/>
            <a:ext cx="63768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Emotional Intelligence of Large Language Models, Xuena Wang, et al.  (18 Jul 2023)</a:t>
            </a:r>
            <a:endParaRPr sz="9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30"/>
          <p:cNvSpPr txBox="1"/>
          <p:nvPr/>
        </p:nvSpPr>
        <p:spPr>
          <a:xfrm>
            <a:off x="5907500" y="435150"/>
            <a:ext cx="2967900" cy="4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Emotional IQ</a:t>
            </a: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Recognition &amp; Empathy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With a reference frame constructed from </a:t>
            </a: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over 500 adults</a:t>
            </a: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we tested a variety of mainstream LLMs. 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Most achieved above-average EQ scores, with </a:t>
            </a: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GPT-4 exceeding 89% of human</a:t>
            </a: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participants with an EQ of 117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213" y="400050"/>
            <a:ext cx="7267575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23300"/>
            <a:ext cx="8839198" cy="3506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2"/>
          <p:cNvSpPr txBox="1"/>
          <p:nvPr/>
        </p:nvSpPr>
        <p:spPr>
          <a:xfrm>
            <a:off x="2779300" y="4838700"/>
            <a:ext cx="63768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Survey of Reasoning with Foundation Models, Jiankai Sun, et al. (26 Dec 2023)</a:t>
            </a:r>
            <a:endParaRPr sz="9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152400" y="991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Autonomous Agent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25" y="1041575"/>
            <a:ext cx="6264526" cy="33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3"/>
          <p:cNvSpPr txBox="1"/>
          <p:nvPr/>
        </p:nvSpPr>
        <p:spPr>
          <a:xfrm>
            <a:off x="2779300" y="4838700"/>
            <a:ext cx="63768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MetaGPT: Meta Programming for a Multi-Agent Collaborative Framework, Sirui Hong, et al. (6 Nov 2023)</a:t>
            </a:r>
            <a:endParaRPr sz="9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33"/>
          <p:cNvSpPr txBox="1"/>
          <p:nvPr/>
        </p:nvSpPr>
        <p:spPr>
          <a:xfrm>
            <a:off x="6499050" y="1010650"/>
            <a:ext cx="2436300" cy="3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MetaGPT</a:t>
            </a: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 assembly line paradigm to assign </a:t>
            </a: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diverse roles</a:t>
            </a: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to various agents, efficiently breaking down complex tasks into </a:t>
            </a: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subtasks </a:t>
            </a: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involving many agents working </a:t>
            </a: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together </a:t>
            </a: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 a </a:t>
            </a: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pipeline</a:t>
            </a: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33"/>
          <p:cNvSpPr txBox="1">
            <a:spLocks noGrp="1"/>
          </p:cNvSpPr>
          <p:nvPr>
            <p:ph type="title" idx="4294967295"/>
          </p:nvPr>
        </p:nvSpPr>
        <p:spPr>
          <a:xfrm>
            <a:off x="152400" y="991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Network of Autonomous Agents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4"/>
          <p:cNvPicPr preferRelativeResize="0"/>
          <p:nvPr/>
        </p:nvPicPr>
        <p:blipFill rotWithShape="1">
          <a:blip r:embed="rId3">
            <a:alphaModFix/>
          </a:blip>
          <a:srcRect b="15908"/>
          <a:stretch/>
        </p:blipFill>
        <p:spPr>
          <a:xfrm>
            <a:off x="612222" y="0"/>
            <a:ext cx="791955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4"/>
          <p:cNvSpPr txBox="1"/>
          <p:nvPr/>
        </p:nvSpPr>
        <p:spPr>
          <a:xfrm>
            <a:off x="2779300" y="4838700"/>
            <a:ext cx="63768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Survey of Reasoning with Foundation Models, Jiankai Sun, et al. (26 Dec 2023)</a:t>
            </a:r>
            <a:endParaRPr sz="9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5"/>
          <p:cNvPicPr preferRelativeResize="0"/>
          <p:nvPr/>
        </p:nvPicPr>
        <p:blipFill rotWithShape="1">
          <a:blip r:embed="rId3">
            <a:alphaModFix/>
          </a:blip>
          <a:srcRect b="4988"/>
          <a:stretch/>
        </p:blipFill>
        <p:spPr>
          <a:xfrm>
            <a:off x="0" y="191938"/>
            <a:ext cx="5105850" cy="47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/>
        </p:nvSpPr>
        <p:spPr>
          <a:xfrm>
            <a:off x="5195025" y="421050"/>
            <a:ext cx="3720300" cy="43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Big Questions beyond Just Tech:</a:t>
            </a:r>
            <a:endParaRPr sz="18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Bias and FATE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eXplainable AI (XAI)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Theoretical Grounding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Beliefs, Reasoning &amp; Ethics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Human-AI Alignment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Law &amp; Regulations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Automation and UBI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Fin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23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ChatGPT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&amp;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LLMs</a:t>
            </a:r>
            <a:endParaRPr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8575" y="649525"/>
            <a:ext cx="3844449" cy="384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/>
        </p:nvSpPr>
        <p:spPr>
          <a:xfrm>
            <a:off x="6780474" y="4205980"/>
            <a:ext cx="10287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Decoder</a:t>
            </a:r>
            <a:endParaRPr sz="16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(GPT) </a:t>
            </a:r>
            <a:r>
              <a:rPr lang="en" sz="16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</a:t>
            </a:r>
            <a:endParaRPr sz="16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3886195" y="4205980"/>
            <a:ext cx="10287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Encoder</a:t>
            </a:r>
            <a:endParaRPr sz="16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(BERT)</a:t>
            </a:r>
            <a:endParaRPr sz="16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4987882" y="4205980"/>
            <a:ext cx="17979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Encoder-Decoder</a:t>
            </a:r>
            <a:endParaRPr sz="16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(T5) </a:t>
            </a:r>
            <a:r>
              <a:rPr lang="en" sz="16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</a:t>
            </a:r>
            <a:endParaRPr sz="16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406913" y="555803"/>
            <a:ext cx="2470500" cy="36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Transformer</a:t>
            </a:r>
            <a:endParaRPr sz="24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Architecture</a:t>
            </a:r>
            <a:endParaRPr sz="24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 Variations</a:t>
            </a:r>
            <a:endParaRPr sz="24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4019519" y="1444734"/>
            <a:ext cx="84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(BERT)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5"/>
          <p:cNvSpPr txBox="1"/>
          <p:nvPr/>
        </p:nvSpPr>
        <p:spPr>
          <a:xfrm>
            <a:off x="6722466" y="1444734"/>
            <a:ext cx="84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(GPT)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5"/>
          <p:cNvPicPr preferRelativeResize="0"/>
          <p:nvPr/>
        </p:nvPicPr>
        <p:blipFill rotWithShape="1">
          <a:blip r:embed="rId3">
            <a:alphaModFix/>
          </a:blip>
          <a:srcRect l="70901" b="4479"/>
          <a:stretch/>
        </p:blipFill>
        <p:spPr>
          <a:xfrm>
            <a:off x="5208639" y="2088198"/>
            <a:ext cx="1513815" cy="2190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 l="19756" r="54725" b="4479"/>
          <a:stretch/>
        </p:blipFill>
        <p:spPr>
          <a:xfrm>
            <a:off x="6546054" y="2088198"/>
            <a:ext cx="1327537" cy="2190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 l="45772" r="28709" b="4479"/>
          <a:stretch/>
        </p:blipFill>
        <p:spPr>
          <a:xfrm>
            <a:off x="3777152" y="2088198"/>
            <a:ext cx="1327537" cy="21907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5"/>
          <p:cNvGrpSpPr/>
          <p:nvPr/>
        </p:nvGrpSpPr>
        <p:grpSpPr>
          <a:xfrm>
            <a:off x="3036149" y="30335"/>
            <a:ext cx="5700943" cy="1930201"/>
            <a:chOff x="2696440" y="-232198"/>
            <a:chExt cx="6447572" cy="2292128"/>
          </a:xfrm>
        </p:grpSpPr>
        <p:pic>
          <p:nvPicPr>
            <p:cNvPr id="124" name="Google Shape;124;p5"/>
            <p:cNvPicPr preferRelativeResize="0"/>
            <p:nvPr/>
          </p:nvPicPr>
          <p:blipFill rotWithShape="1">
            <a:blip r:embed="rId4">
              <a:alphaModFix/>
            </a:blip>
            <a:srcRect t="11918" b="23519"/>
            <a:stretch/>
          </p:blipFill>
          <p:spPr>
            <a:xfrm>
              <a:off x="2696440" y="-232198"/>
              <a:ext cx="6447572" cy="22921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5"/>
            <p:cNvSpPr txBox="1"/>
            <p:nvPr/>
          </p:nvSpPr>
          <p:spPr>
            <a:xfrm>
              <a:off x="2817938" y="-149559"/>
              <a:ext cx="747000" cy="45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Input</a:t>
              </a:r>
              <a:endParaRPr sz="1600" b="1" i="0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" name="Google Shape;126;p5"/>
            <p:cNvSpPr txBox="1"/>
            <p:nvPr/>
          </p:nvSpPr>
          <p:spPr>
            <a:xfrm>
              <a:off x="8007740" y="-206915"/>
              <a:ext cx="953100" cy="45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Output</a:t>
              </a:r>
              <a:endParaRPr sz="1600" b="1" i="0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7" name="Google Shape;127;p5"/>
          <p:cNvSpPr txBox="1"/>
          <p:nvPr/>
        </p:nvSpPr>
        <p:spPr>
          <a:xfrm>
            <a:off x="3188550" y="4852175"/>
            <a:ext cx="2470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(e.g. Sentiment Classification)          </a:t>
            </a:r>
            <a:endParaRPr sz="9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6169375" y="4852175"/>
            <a:ext cx="2275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(e.g. Text Generation)          </a:t>
            </a:r>
            <a:endParaRPr sz="9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4651375" y="4852175"/>
            <a:ext cx="2470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(e.g. Translation)          </a:t>
            </a:r>
            <a:endParaRPr sz="9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6"/>
          <p:cNvPicPr preferRelativeResize="0"/>
          <p:nvPr/>
        </p:nvPicPr>
        <p:blipFill rotWithShape="1">
          <a:blip r:embed="rId3">
            <a:alphaModFix/>
          </a:blip>
          <a:srcRect b="10289"/>
          <a:stretch/>
        </p:blipFill>
        <p:spPr>
          <a:xfrm>
            <a:off x="0" y="1181908"/>
            <a:ext cx="9144000" cy="377884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 txBox="1">
            <a:spLocks noGrp="1"/>
          </p:cNvSpPr>
          <p:nvPr>
            <p:ph type="title"/>
          </p:nvPr>
        </p:nvSpPr>
        <p:spPr>
          <a:xfrm>
            <a:off x="181850" y="15032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Training vs Inference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7"/>
          <p:cNvPicPr preferRelativeResize="0"/>
          <p:nvPr/>
        </p:nvPicPr>
        <p:blipFill rotWithShape="1">
          <a:blip r:embed="rId3">
            <a:alphaModFix/>
          </a:blip>
          <a:srcRect t="28621"/>
          <a:stretch/>
        </p:blipFill>
        <p:spPr>
          <a:xfrm>
            <a:off x="0" y="1489902"/>
            <a:ext cx="9144000" cy="35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4692300" y="1767600"/>
            <a:ext cx="12552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Human or</a:t>
            </a:r>
            <a:endParaRPr sz="1600" b="1" i="0" u="none" strike="noStrike" cap="non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Synthetic</a:t>
            </a:r>
            <a:endParaRPr sz="1600" b="1" i="0" u="none" strike="noStrike" cap="non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7"/>
          <p:cNvSpPr txBox="1"/>
          <p:nvPr/>
        </p:nvSpPr>
        <p:spPr>
          <a:xfrm>
            <a:off x="7622000" y="2722100"/>
            <a:ext cx="12552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RLAIF,</a:t>
            </a:r>
            <a:endParaRPr sz="1600" b="1" i="0" u="none" strike="noStrike" cap="non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DPO, etc.</a:t>
            </a:r>
            <a:endParaRPr sz="1600" b="1" i="0" u="none" strike="noStrike" cap="non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7"/>
          <p:cNvSpPr txBox="1"/>
          <p:nvPr/>
        </p:nvSpPr>
        <p:spPr>
          <a:xfrm>
            <a:off x="229700" y="1007300"/>
            <a:ext cx="15600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" sz="16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Language</a:t>
            </a:r>
            <a:endParaRPr sz="1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7"/>
          <p:cNvSpPr txBox="1"/>
          <p:nvPr/>
        </p:nvSpPr>
        <p:spPr>
          <a:xfrm>
            <a:off x="3218500" y="1048600"/>
            <a:ext cx="15600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n" sz="16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Tasks</a:t>
            </a:r>
            <a:endParaRPr sz="1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5997575" y="1007300"/>
            <a:ext cx="23937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n" sz="16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Human-AI Alignment</a:t>
            </a:r>
            <a:endParaRPr sz="1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7371475" y="1767600"/>
            <a:ext cx="12552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Human or</a:t>
            </a:r>
            <a:endParaRPr sz="1600" b="1" i="0" u="none" strike="noStrike" cap="non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Synthetic</a:t>
            </a:r>
            <a:endParaRPr sz="1600" b="1" i="0" u="none" strike="noStrike" cap="non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7"/>
          <p:cNvSpPr txBox="1">
            <a:spLocks noGrp="1"/>
          </p:cNvSpPr>
          <p:nvPr>
            <p:ph type="title"/>
          </p:nvPr>
        </p:nvSpPr>
        <p:spPr>
          <a:xfrm>
            <a:off x="151900" y="1004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LLM: 3 Stage Training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Paradigms of Computational Thinking</a:t>
            </a:r>
            <a:endParaRPr/>
          </a:p>
        </p:txBody>
      </p:sp>
      <p:pic>
        <p:nvPicPr>
          <p:cNvPr id="153" name="Google Shape;1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574" y="1257300"/>
            <a:ext cx="6200850" cy="3675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 txBox="1"/>
          <p:nvPr/>
        </p:nvSpPr>
        <p:spPr>
          <a:xfrm>
            <a:off x="6483800" y="4368475"/>
            <a:ext cx="8790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Trained Model</a:t>
            </a:r>
            <a:endParaRPr sz="16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8"/>
          <p:cNvSpPr txBox="1"/>
          <p:nvPr/>
        </p:nvSpPr>
        <p:spPr>
          <a:xfrm>
            <a:off x="6323900" y="3122650"/>
            <a:ext cx="283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Stochastic</a:t>
            </a:r>
            <a:r>
              <a:rPr lang="en" sz="16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30% Chance Rain</a:t>
            </a:r>
            <a:endParaRPr sz="16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6244100" y="1447350"/>
            <a:ext cx="283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Deterministic</a:t>
            </a:r>
            <a:r>
              <a:rPr lang="en" sz="16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1+1=2 </a:t>
            </a:r>
            <a:endParaRPr sz="16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8"/>
          <p:cNvSpPr txBox="1"/>
          <p:nvPr/>
        </p:nvSpPr>
        <p:spPr>
          <a:xfrm>
            <a:off x="7063075" y="4917775"/>
            <a:ext cx="210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 txBox="1">
            <a:spLocks noGrp="1"/>
          </p:cNvSpPr>
          <p:nvPr>
            <p:ph type="title" idx="4294967295"/>
          </p:nvPr>
        </p:nvSpPr>
        <p:spPr>
          <a:xfrm>
            <a:off x="212250" y="116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Optimizing LLM Performance</a:t>
            </a:r>
            <a:endParaRPr/>
          </a:p>
        </p:txBody>
      </p:sp>
      <p:pic>
        <p:nvPicPr>
          <p:cNvPr id="163" name="Google Shape;1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063" y="1369812"/>
            <a:ext cx="3850638" cy="340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293" y="1493225"/>
            <a:ext cx="4806732" cy="270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9"/>
          <p:cNvCxnSpPr/>
          <p:nvPr/>
        </p:nvCxnSpPr>
        <p:spPr>
          <a:xfrm>
            <a:off x="2860950" y="1585575"/>
            <a:ext cx="11985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6" name="Google Shape;166;p9"/>
          <p:cNvSpPr txBox="1"/>
          <p:nvPr/>
        </p:nvSpPr>
        <p:spPr>
          <a:xfrm>
            <a:off x="2928300" y="912625"/>
            <a:ext cx="11985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r>
              <a:rPr lang="en"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Prompt Engineering</a:t>
            </a:r>
            <a:endParaRPr sz="14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4059450" y="1217400"/>
            <a:ext cx="8262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Better</a:t>
            </a:r>
            <a:endParaRPr sz="14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sz="14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9"/>
          <p:cNvSpPr txBox="1"/>
          <p:nvPr/>
        </p:nvSpPr>
        <p:spPr>
          <a:xfrm>
            <a:off x="2079376" y="1217400"/>
            <a:ext cx="9045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Average</a:t>
            </a:r>
            <a:endParaRPr sz="14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sz="14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9"/>
          <p:cNvSpPr txBox="1"/>
          <p:nvPr/>
        </p:nvSpPr>
        <p:spPr>
          <a:xfrm>
            <a:off x="1801650" y="4378475"/>
            <a:ext cx="17160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"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Model Selection</a:t>
            </a:r>
            <a:endParaRPr sz="14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lang="en"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Training</a:t>
            </a:r>
            <a:endParaRPr sz="14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0" name="Google Shape;170;p9"/>
          <p:cNvCxnSpPr/>
          <p:nvPr/>
        </p:nvCxnSpPr>
        <p:spPr>
          <a:xfrm rot="10800000">
            <a:off x="2608525" y="3830375"/>
            <a:ext cx="0" cy="548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1383</Words>
  <Application>Microsoft Office PowerPoint</Application>
  <PresentationFormat>On-screen Show (16:9)</PresentationFormat>
  <Paragraphs>251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Roboto</vt:lpstr>
      <vt:lpstr>Geometric</vt:lpstr>
      <vt:lpstr>ChatGPT, LLM and Beyond </vt:lpstr>
      <vt:lpstr>PowerPoint Presentation</vt:lpstr>
      <vt:lpstr>Overview</vt:lpstr>
      <vt:lpstr>ChatGPT &amp; LLMs</vt:lpstr>
      <vt:lpstr>PowerPoint Presentation</vt:lpstr>
      <vt:lpstr>Training vs Inference</vt:lpstr>
      <vt:lpstr>LLM: 3 Stage Training</vt:lpstr>
      <vt:lpstr>Paradigms of Computational Thinking</vt:lpstr>
      <vt:lpstr>Optimizing LLM Performance</vt:lpstr>
      <vt:lpstr>PowerPoint Presentation</vt:lpstr>
      <vt:lpstr>PowerPoint Presentation</vt:lpstr>
      <vt:lpstr>PowerPoint Presentation</vt:lpstr>
      <vt:lpstr>   Critiques &amp; Solutions</vt:lpstr>
      <vt:lpstr>Can Incremental Improvements Get There?</vt:lpstr>
      <vt:lpstr>Prompt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Human-Centered AI Research</vt:lpstr>
      <vt:lpstr>PowerPoint Presentation</vt:lpstr>
      <vt:lpstr>PowerPoint Presentation</vt:lpstr>
      <vt:lpstr>LLM and Theory of Mind</vt:lpstr>
      <vt:lpstr>   Ethical Frameworks</vt:lpstr>
      <vt:lpstr>PowerPoint Presentation</vt:lpstr>
      <vt:lpstr>Research Trends &amp; Future Paths</vt:lpstr>
      <vt:lpstr>PowerPoint Presentation</vt:lpstr>
      <vt:lpstr>PowerPoint Presentation</vt:lpstr>
      <vt:lpstr>PowerPoint Presentation</vt:lpstr>
      <vt:lpstr>PowerPoint Presentation</vt:lpstr>
      <vt:lpstr>Autonomous Agent</vt:lpstr>
      <vt:lpstr>Network of Autonomous Agents</vt:lpstr>
      <vt:lpstr>PowerPoint Presentation</vt:lpstr>
      <vt:lpstr>PowerPoint Presentation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ChatGPT, LLM and Beyond </dc:title>
  <cp:lastModifiedBy>Jon Chun</cp:lastModifiedBy>
  <cp:revision>1</cp:revision>
  <cp:lastPrinted>2024-01-01T22:04:22Z</cp:lastPrinted>
  <dcterms:modified xsi:type="dcterms:W3CDTF">2024-01-01T22:04:59Z</dcterms:modified>
</cp:coreProperties>
</file>